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omments/modernComment_102_0.xml" ContentType="application/vnd.ms-powerpoint.comment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10F_D2F9A5EB.xml" ContentType="application/vnd.ms-powerpoint.comment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tags/tag30.xml" ContentType="application/vnd.openxmlformats-officedocument.presentationml.tags+xml"/>
  <Override PartName="/ppt/notesSlides/notesSlide21.xml" ContentType="application/vnd.openxmlformats-officedocument.presentationml.notesSlide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notesSlides/notesSlide23.xml" ContentType="application/vnd.openxmlformats-officedocument.presentationml.notesSlide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notesSlides/notesSlide25.xml" ContentType="application/vnd.openxmlformats-officedocument.presentationml.notesSlide+xml"/>
  <Override PartName="/ppt/tags/tag35.xml" ContentType="application/vnd.openxmlformats-officedocument.presentationml.tags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notesSlides/notesSlide27.xml" ContentType="application/vnd.openxmlformats-officedocument.presentationml.notesSlide+xml"/>
  <Override PartName="/ppt/tags/tag37.xml" ContentType="application/vnd.openxmlformats-officedocument.presentationml.tags+xml"/>
  <Override PartName="/ppt/notesSlides/notesSlide28.xml" ContentType="application/vnd.openxmlformats-officedocument.presentationml.notesSlide+xml"/>
  <Override PartName="/ppt/tags/tag38.xml" ContentType="application/vnd.openxmlformats-officedocument.presentationml.tags+xml"/>
  <Override PartName="/ppt/notesSlides/notesSlide29.xml" ContentType="application/vnd.openxmlformats-officedocument.presentationml.notesSlide+xml"/>
  <Override PartName="/ppt/tags/tag39.xml" ContentType="application/vnd.openxmlformats-officedocument.presentationml.tags+xml"/>
  <Override PartName="/ppt/notesSlides/notesSlide30.xml" ContentType="application/vnd.openxmlformats-officedocument.presentationml.notesSlide+xml"/>
  <Override PartName="/ppt/tags/tag40.xml" ContentType="application/vnd.openxmlformats-officedocument.presentationml.tags+xml"/>
  <Override PartName="/ppt/notesSlides/notesSlide31.xml" ContentType="application/vnd.openxmlformats-officedocument.presentationml.notesSlide+xml"/>
  <Override PartName="/ppt/tags/tag41.xml" ContentType="application/vnd.openxmlformats-officedocument.presentationml.tags+xml"/>
  <Override PartName="/ppt/notesSlides/notesSlide32.xml" ContentType="application/vnd.openxmlformats-officedocument.presentationml.notesSlide+xml"/>
  <Override PartName="/ppt/tags/tag42.xml" ContentType="application/vnd.openxmlformats-officedocument.presentationml.tags+xml"/>
  <Override PartName="/ppt/notesSlides/notesSlide33.xml" ContentType="application/vnd.openxmlformats-officedocument.presentationml.notesSlide+xml"/>
  <Override PartName="/ppt/tags/tag43.xml" ContentType="application/vnd.openxmlformats-officedocument.presentationml.tags+xml"/>
  <Override PartName="/ppt/notesSlides/notesSlide34.xml" ContentType="application/vnd.openxmlformats-officedocument.presentationml.notesSlide+xml"/>
  <Override PartName="/ppt/tags/tag44.xml" ContentType="application/vnd.openxmlformats-officedocument.presentationml.tags+xml"/>
  <Override PartName="/ppt/notesSlides/notesSlide35.xml" ContentType="application/vnd.openxmlformats-officedocument.presentationml.notesSlide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tags/tag46.xml" ContentType="application/vnd.openxmlformats-officedocument.presentationml.tags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51"/>
  </p:notesMasterIdLst>
  <p:sldIdLst>
    <p:sldId id="256" r:id="rId6"/>
    <p:sldId id="269" r:id="rId7"/>
    <p:sldId id="258" r:id="rId8"/>
    <p:sldId id="261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2" r:id="rId19"/>
    <p:sldId id="263" r:id="rId20"/>
    <p:sldId id="264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</p:sldIdLst>
  <p:sldSz cx="12192000" cy="6858000"/>
  <p:notesSz cx="7559675" cy="10691813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D49609-5965-DAC1-FA9C-0390DE111AF2}" name="Dustin Baker [dub4]" initials="D[" userId="S::dub4@aber.ac.uk::30008653-9b53-4072-87fb-a84c00b60c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571E0-04C5-7355-4550-760A2D54F854}" v="67" dt="2023-03-12T13:50:39.799"/>
    <p1510:client id="{08817188-898A-7C5F-D550-4E0AC82F38DE}" v="21" dt="2023-03-11T14:08:20.614"/>
    <p1510:client id="{12DCB340-5E2A-4822-693C-D3519D68E308}" v="10" dt="2023-03-12T20:01:08.657"/>
    <p1510:client id="{1838796C-B298-967A-B89E-B29EBF62ADC8}" v="715" dt="2023-03-10T12:26:30.066"/>
    <p1510:client id="{22556D1C-EB0C-76B9-587E-5D5A260F5277}" v="245" dt="2023-03-09T10:42:23.190"/>
    <p1510:client id="{3692557D-B7A9-44A8-9EC1-C01E30312C8F}" v="1635" dt="2023-03-09T11:16:46.322"/>
    <p1510:client id="{36C091E7-9620-2E4D-77E8-775DA60583B5}" v="5" dt="2023-03-20T11:40:46.779"/>
    <p1510:client id="{5B94B116-D5B8-9D86-1FB2-802987193CD3}" v="132" dt="2023-03-21T16:01:28.395"/>
    <p1510:client id="{5FDE65D7-8F41-51ED-7834-5EAB26D5475E}" v="31" dt="2023-03-23T09:46:00.770"/>
    <p1510:client id="{9506C71C-B614-CC39-DC3E-6A129AA8A292}" v="10" dt="2023-03-11T16:39:10.656"/>
    <p1510:client id="{983D16FE-5A96-7717-48B4-A033A9BF010D}" v="51" dt="2023-03-12T16:31:56.518"/>
    <p1510:client id="{BA48253A-D5A5-13DC-FA92-FB3883654C31}" v="8" dt="2023-03-11T16:18:02.606"/>
    <p1510:client id="{CCA0C09C-7E32-F103-2952-163931BB5AA5}" v="32" dt="2023-03-09T13:32:40.349"/>
    <p1510:client id="{CCDD8E86-F216-D4E0-A328-225FB99F7E93}" v="41" dt="2023-03-27T11:26:36.521"/>
    <p1510:client id="{D79529ED-4F46-B55A-52AF-53CA3D356335}" v="13" dt="2023-03-24T21:21:25.810"/>
    <p1510:client id="{DBA22BB7-8EF3-2AF5-FB61-F475C229B655}" v="3" dt="2023-03-09T22:26:07.729"/>
    <p1510:client id="{E058202B-775D-B416-8458-89FE58962F62}" v="2" dt="2023-03-12T19:54:51.395"/>
    <p1510:client id="{E73794A0-E26C-D941-305D-9F8E3A82FFAC}" v="16" dt="2023-03-11T14:28:48.562"/>
    <p1510:client id="{E79A32DC-EBC4-D605-B0FD-25648F02637B}" v="2" dt="2023-03-20T17:30:35.458"/>
    <p1510:client id="{FBDA1B23-8BB4-2E70-9691-B329B6512BC8}" v="4" dt="2023-03-24T20:42:08.086"/>
    <p1510:client id="{FDBBC570-23F2-E3E7-3D7E-6E16275ED4EC}" v="26" dt="2023-03-21T12:15:26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gs" Target="tags/tag1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63F2E1-8A1E-4DC3-AEB3-7EF12137385A}" authorId="{2DD49609-5965-DAC1-FA9C-0390DE111AF2}" status="resolved" created="2023-03-10T12:26:30.06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picMk id="3" creationId="{F92C40F0-5BC3-F79A-A27C-94A134ADA296}"/>
    </ac:deMkLst>
    <p188:txBody>
      <a:bodyPr/>
      <a:lstStyle/>
      <a:p>
        <a:r>
          <a:rPr lang="en-US"/>
          <a:t>Can we edit this so that it has the same Aspect ratio as the other images (Entire chess board in the background)</a:t>
        </a:r>
      </a:p>
    </p188:txBody>
  </p188:cm>
</p188:cmLst>
</file>

<file path=ppt/comments/modernComment_10F_D2F9A5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B42406-4D5B-4DE1-8B0F-214A60478977}" authorId="{2DD49609-5965-DAC1-FA9C-0390DE111AF2}" status="resolved" created="2023-03-12T19:54:51.395" complete="100000">
    <pc:sldMkLst xmlns:pc="http://schemas.microsoft.com/office/powerpoint/2013/main/command">
      <pc:docMk/>
      <pc:sldMk cId="3539576299" sldId="271"/>
    </pc:sldMkLst>
    <p188:txBody>
      <a:bodyPr/>
      <a:lstStyle/>
      <a:p>
        <a:r>
          <a:rPr lang="en-US"/>
          <a:t>Can we edit this so that it has the same Aspect ratio as the other images (Entire chess board in the background)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B5BF1-2D4B-465B-BA59-0B51E0C9FC62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64557-EF59-498F-8DDA-106EAD575B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46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Mock up of an open file explorer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63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all legal moves for a piece where by it can take another piece. (Red)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116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moved piece and the board being rotated.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948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a legal position for castling, however the king has not been selected 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40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king selected and all legal moves (Castling square [Two away from king] Highlighted green)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80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King and Rook in correct positions and the board being rotated.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7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Highlighted legal moves for a pawn to be moved the final rank (Either via empty square, taking or </a:t>
            </a:r>
            <a:r>
              <a:rPr lang="en-GB" err="1"/>
              <a:t>en</a:t>
            </a:r>
            <a:r>
              <a:rPr lang="en-GB"/>
              <a:t> passent)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56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all options in the pop-up for the pawn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244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pawn being promoted to the selected piece, and the board rotated.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54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legal moves for the pawn including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passent</a:t>
            </a:r>
            <a:r>
              <a:rPr lang="en-GB"/>
              <a:t> (Highlighted Red)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52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pawn being moved to the selected square (En </a:t>
            </a:r>
            <a:r>
              <a:rPr lang="en-GB" err="1"/>
              <a:t>passent</a:t>
            </a:r>
            <a:r>
              <a:rPr lang="en-GB"/>
              <a:t> square), and the board rotated.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48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Mock up of a game part way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711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a pieces legal moves, one of which will cause check (the state of the board before the king is in check)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19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board rotated and all legal moves for a selected piece to avoid the threat of check.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739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board rotated and the king no longer in check (No highlight)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71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a pieces legal moves, one of which will cause check (the state of the board before the king is in check)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463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at checkmate with a pop-up displaying who won and how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576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10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and the menu with all possible options (Resign, Offer Draw, and Quit)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404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with a pop-up displaying who won and how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30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27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and the menu with all possible options (Resign, Offer Draw, and Quit)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Mock up of an open file explorer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33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and a pop-up to accept/decline draw offer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1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and a pop-up to accept/decline draw offer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3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with a pop-up displaying the game was a draw.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676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and a pop-up to accept/decline draw offer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786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019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3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state of the board and the menu with all possible options (Resign, Offer Draw, and Quit)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513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main menu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46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Mock up of the first move of the game being displayed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89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Mock up of the first move of the game being displayed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0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Blank screen, demonstrating the closed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49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Selected piece is highlighted Yellow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Empty Squares are highlighted Grey/White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Pieces to take are highlighted 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254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all legal moves for a piece where it can move to an empty square (Grey)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71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Asset showing the moved piece and the board being rotated.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64557-EF59-498F-8DDA-106EAD575BA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5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752D5F6-B2E1-4FF2-9AB2-3E00AE2BBCF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3AD8B0-6500-4FCC-94B1-83E8DCAAAF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779872-0D9D-484B-8BA2-99DA3AA99DD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3A75F5-6F2B-4FE1-8062-565CD218F0C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E9E0F32-0107-477C-B36E-50C9365BD5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0D700EB-151C-4DA6-A070-E61F6ADBFE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D31214-553C-4202-9044-A20F346F9C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77AEBC4-8476-4DA7-8BDA-1738B604C9B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60FCD89-FD77-4AF7-8EF9-28467CE431D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361DE4B-EF56-43DC-8BCF-97758157D46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F794433-979D-46D7-9052-3B0F2C610E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CC389A-D932-4347-8DC7-9EFDE0516F7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66E028-EC96-4C55-979D-1F53604936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E42B19D-D712-4CB9-8BAD-320D4854DA6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052257A-40C3-4D30-BFA6-F7100AC99C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0C167E3-8761-4050-8A0B-7266005C29C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A94A967-ACD8-4CD2-9619-5E0811D0022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FEEFE14-DF70-421F-A822-6AED4F367B7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C0122FC-89A0-4336-81DF-CF768C485C7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766A31-A699-4CA9-9B3A-F479171503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25EA2B0-359A-426E-8C0C-CEA9B5767D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E62CF8C-6864-4AE9-B88D-FE4CB59FFD4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8A9D50-48F4-46FE-B505-F47CC61FEA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BF8F950-E8D8-4CBA-A2A2-CCB12D0D34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2444F3-7FEA-4E61-B98E-E3BC6CB118F7}" type="slidenum">
              <a:rPr lang="en-GB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3B3819-8C3B-4923-BA91-12F110813879}" type="slidenum">
              <a:rPr lang="en-GB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microsoft.com/office/2018/10/relationships/comments" Target="../comments/modernComment_10F_D2F9A5EB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UI Presentation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Authors: fia5, jco3, dub4</a:t>
            </a:r>
            <a:endParaRPr lang="en-GB" sz="2400" b="0" strike="noStrike" spc="-1" dirty="0">
              <a:latin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3: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Replaying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</a:rPr>
              <a:t>Action: User presses the “Forward” / “Backward” buttons to move through the replay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 dirty="0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</a:rPr>
              <a:t>Result: Appropriate move is played and displayed on the board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4E1C7-A540-7C41-8835-882906799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38703"/>
            <a:ext cx="5040000" cy="5375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412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3: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Replaying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Final state: Final move is played, and pop-up displays who won.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49914-18C3-9CB7-5E07-C04D9DE94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48980"/>
            <a:ext cx="5040000" cy="5354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80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1.3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4: Exiting the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Action: Select “QUIT”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Result: Application closes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5894640" y="906480"/>
            <a:ext cx="5040000" cy="5040000"/>
          </a:xfrm>
          <a:prstGeom prst="rect">
            <a:avLst/>
          </a:prstGeom>
          <a:ln w="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13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1.3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4: Exiting the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Game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Final State: Application has been closed</a:t>
            </a:r>
            <a:endParaRPr lang="en-US" sz="20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74259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5: Selecting a Piece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Action: Current player selects a piece 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Result: Selected p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iece is highlighted </a:t>
            </a:r>
            <a:endParaRPr lang="en-GB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11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Picture 111"/>
          <p:cNvPicPr/>
          <p:nvPr/>
        </p:nvPicPr>
        <p:blipFill>
          <a:blip r:embed="rId3"/>
          <a:stretch/>
        </p:blipFill>
        <p:spPr>
          <a:xfrm>
            <a:off x="5894640" y="906480"/>
            <a:ext cx="5040000" cy="5040000"/>
          </a:xfrm>
          <a:prstGeom prst="rect">
            <a:avLst/>
          </a:prstGeom>
          <a:ln w="0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Selecting a Piece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Final State: Selected Piece displays all legal moves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1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9D1AD-E124-8411-E8D5-4AAD49C5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6281"/>
            <a:ext cx="5040000" cy="53403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6: </a:t>
            </a: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Moving to an empty space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Action: User selects a piece (Task 5). User selects an empty square (Highlighted Grey)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Result: Selected piece moves to the selected square.</a:t>
            </a: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B65A0-A462-4349-A555-3C37E262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6281"/>
            <a:ext cx="5040000" cy="53403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6: </a:t>
            </a: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Moving to an empty space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Final State: Selected piece is moved, and the board rotates to indicate the next player’s turn.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41F28-4A84-2A3F-7DE6-3C84D8AD2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4247"/>
            <a:ext cx="5040000" cy="53444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26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7: 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DejaVu Sans"/>
              </a:rPr>
              <a:t>Taking a piece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Action: User selects a piece (Task 5). User selects an opponent's piece to take (Highlighted Yellow)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Result: Selected piece is moved to the selected square, removing the opponents piece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01108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D12D0-AA14-DF30-02AE-342AF998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49397"/>
            <a:ext cx="5040000" cy="53541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73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7: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Taking a piece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Final State: Selected piece is moved, and the board rotates to indicate the next player’s turn.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A18B-2A3C-3EF4-F5CA-362B9636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6281"/>
            <a:ext cx="5040000" cy="53403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786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1: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New Game Setup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Action: Select “Start new game” 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Result: Takes the user to the player's name input screen.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5894640" y="906480"/>
            <a:ext cx="5040000" cy="5040000"/>
          </a:xfrm>
          <a:prstGeom prst="rect">
            <a:avLst/>
          </a:prstGeom>
          <a:ln w="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106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2.2.3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Castling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Action: User selects the king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Result: All legal moves are displayed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4E921-0A89-DEC4-B862-B7C4BCAC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49188"/>
            <a:ext cx="5040000" cy="5354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783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2.2.3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8: 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DejaVu Sans"/>
              </a:rPr>
              <a:t>Castling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Action: User selects the castling square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Result: King moves two squares towards the Rook. Rook moves to the other side of the king.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A9CE0-E6CB-0FA2-9BFE-19496328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6281"/>
            <a:ext cx="5040000" cy="53403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166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2.2.3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8: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Castling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Final State: The King and Rook move accordingly, and the board rotates to indicate the next player’s turn.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13090-04CB-C9F5-D922-F606161E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63336"/>
            <a:ext cx="5040000" cy="5326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47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2.2.4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9: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Pawn Promotion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Action: User moves a pawn on to the penultimate rank (Task 6, 7 or 10)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Result: Pop-up appears to promote the pawn.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564B6-A601-BB63-4FC2-52EBFB126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38256"/>
            <a:ext cx="5040000" cy="5376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752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2.2.4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9: 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DejaVu Sans"/>
              </a:rPr>
              <a:t>Pawn Promotion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Action: User selects a piece from the pop-up to promote the pawn to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Result: Pawn is promoted to the selected piece, and the board rotates to indicate the next player’s turn.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C42FA-7882-2442-4590-01EF34EA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897042"/>
            <a:ext cx="5040000" cy="5058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86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2.2.4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9: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Pawn Promotion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solidFill>
                  <a:srgbClr val="000000"/>
                </a:solidFill>
                <a:latin typeface="Calibri"/>
              </a:rPr>
              <a:t>Final State: 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Pawn is promoted accordingly, and the board rotates to indicate the next player’s turn.</a:t>
            </a:r>
            <a:endParaRPr lang="en-US">
              <a:latin typeface="Arial"/>
            </a:endParaRP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8F2BF-5B11-6289-CB65-8E8D025D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38703"/>
            <a:ext cx="5040000" cy="5375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91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2.2.5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DejaVu Sans"/>
              </a:rPr>
              <a:t>En </a:t>
            </a:r>
            <a:r>
              <a:rPr lang="en-GB" sz="2000" spc="-1" dirty="0" err="1">
                <a:solidFill>
                  <a:srgbClr val="000000"/>
                </a:solidFill>
                <a:latin typeface="Calibri"/>
                <a:ea typeface="DejaVu Sans"/>
              </a:rPr>
              <a:t>Passent</a:t>
            </a:r>
            <a:endParaRPr lang="en-GB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ea typeface="Calibri"/>
                <a:cs typeface="Calibri"/>
              </a:rPr>
              <a:t>Action: The user selects the pawn. Then the user selects the square behind the pawn.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dirty="0">
                <a:latin typeface="Calibri"/>
              </a:rPr>
              <a:t>Result: </a:t>
            </a:r>
            <a:r>
              <a:rPr lang="en-US" sz="2000" dirty="0">
                <a:latin typeface="Calibri"/>
                <a:cs typeface="Calibri"/>
              </a:rPr>
              <a:t>The selected pawn is moved to the selected square, removing the opponents piece.</a:t>
            </a:r>
            <a:endParaRPr lang="en-US" sz="2000" dirty="0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488C-D1AB-DAC3-3253-2BBA799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6281"/>
            <a:ext cx="5040000" cy="5340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5250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2.2.5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DejaVu Sans"/>
              </a:rPr>
              <a:t>En </a:t>
            </a:r>
            <a:r>
              <a:rPr lang="en-GB" sz="2000" spc="-1" err="1">
                <a:solidFill>
                  <a:srgbClr val="000000"/>
                </a:solidFill>
                <a:latin typeface="Calibri"/>
                <a:ea typeface="DejaVu Sans"/>
              </a:rPr>
              <a:t>Passent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Final State: Selected pawn is moved, and the board rotates to indicate the next player’s turn.</a:t>
            </a:r>
            <a:endParaRPr lang="en-US" sz="2000" spc="-1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CD911-C9A7-D59C-272E-072F7076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45414"/>
            <a:ext cx="5040000" cy="5362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66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2.2.6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Check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The user selects (Task 5) and moves a piece, threatening to take the opponent's king.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King is highlighted in red, indicating it is in check.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8FEB1-0177-37B1-CDF0-3F275BF8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9228"/>
            <a:ext cx="5040000" cy="5334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9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2.2.6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Check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Opponent moves a piece (Task 6, 7, 9, 10) to avoid the threat of check.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Selected piece is moved.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AE24D-2808-56E8-0DCC-9855A197E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2330"/>
            <a:ext cx="5040000" cy="5348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372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1.1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1: New Game Setup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Action: Input player names for white and black player, then press “Submit”</a:t>
            </a: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Result: New game is setup with input player names.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9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84A58BC-9D32-DE86-DF41-372E9B0C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88" y="906480"/>
            <a:ext cx="5066904" cy="504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2.2.6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  Check</a:t>
            </a:r>
            <a:endParaRPr lang="en-GB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Final State: The king is no longer highlighted in red.</a:t>
            </a:r>
            <a:endParaRPr lang="en-US" dirty="0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951F4-A531-68F2-68AD-7DFB478EB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52943"/>
            <a:ext cx="5040000" cy="5347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6270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  Checkmate </a:t>
            </a:r>
            <a:endParaRPr lang="en-GB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Action: The user selects (Task 5) and moves a piece, threatening to take the opponent's king.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Result: King is highlighted in red, indicating it is in check. No pieces have any legal moves to prevent the threat of check.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8EF11-15EB-3158-276A-ED989FE8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62957"/>
            <a:ext cx="5040000" cy="5327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819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Checkmate 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Final State: Pop-up appears displaying who won the game (Via checkmate)</a:t>
            </a:r>
            <a:endParaRPr lang="en-US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6710-5930-2827-FCC4-D2E922C6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906480"/>
            <a:ext cx="5040000" cy="50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1404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Resignation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Player presses 'ESC' key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Menu appears on the screen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34A5A-A89B-209C-6A53-33A378C22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73147"/>
            <a:ext cx="5040000" cy="5306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138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Resignation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Player presses the "Resign" button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Pop-up appears on screen.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97267-112C-EB83-FC3E-3D1A9E9D4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890671"/>
            <a:ext cx="5040000" cy="5071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734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Resignation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Final State: Pop-up displays who won (Via Resignation)</a:t>
            </a:r>
            <a:endParaRPr lang="en-US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95B83-154D-98E3-6444-ADBE3CF4E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976477"/>
            <a:ext cx="5040000" cy="5058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57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Offering a Draw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Player presses 'ESC' key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Menu appears on the screen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3FBEE-B84B-546C-4F4D-4CE99490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73147"/>
            <a:ext cx="5040000" cy="5306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271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Offering a Draw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Player presses the "Offer Draw" button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Pop-up appears on screen.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EF635C-D3BC-4024-AB8F-35ADA263A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963783"/>
            <a:ext cx="5040000" cy="5071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63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  Offering a Draw</a:t>
            </a:r>
            <a:endParaRPr lang="en-GB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Final State: Pop-up displays which player is offering a draw with options to "Accept" and "Decline"</a:t>
            </a:r>
            <a:r>
              <a:rPr lang="en-US" sz="2000" spc="-1" dirty="0">
                <a:latin typeface="Calibri"/>
                <a:ea typeface="+mn-lt"/>
                <a:cs typeface="Calibri"/>
              </a:rPr>
              <a:t> </a:t>
            </a:r>
            <a:endParaRPr lang="en-US" sz="2000" spc="-1">
              <a:ea typeface="+mn-lt"/>
              <a:cs typeface="+mn-lt"/>
            </a:endParaRP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85479-AFBF-C3E3-9E68-9BE1A0D2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976429"/>
            <a:ext cx="5040000" cy="505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798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Accepting a Draw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Opponent Offers a Draw (Task 14). The user selects "Accept"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Pop-up appears on screen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8B3B2-7343-4863-71BF-2FC926DC0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976429"/>
            <a:ext cx="5040000" cy="505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13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1.1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4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Task 1: New game setup 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Final State: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upon clicking submit, the board and pieces are displayed, and the game begins 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106" name="Rectangle 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Rounded Rectangle 3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546B0-3CC4-C26D-2B94-933BEB19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40" y="741620"/>
            <a:ext cx="5040000" cy="536971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Accepting a Draw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Final State: Pop-up appears displaying the game ended in a draw.</a:t>
            </a:r>
            <a:endParaRPr lang="en-US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611E3-46E5-6560-B646-89A1BAAB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903338"/>
            <a:ext cx="5040000" cy="5046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5932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Declining a Draw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Opponent Offers a Draw (Task 14). The user selects "Decline"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Pop-up appears on screen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4A64B-672C-E031-0DC6-DE582637D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896994"/>
            <a:ext cx="5040000" cy="505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7888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Declining a Draw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Final State: Game continues to play on.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A2E8E-0903-B725-8DB7-3069E96C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73147"/>
            <a:ext cx="5040000" cy="5306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0606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  Quitting</a:t>
            </a:r>
            <a:endParaRPr lang="en-GB" sz="2000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Action: Player presses 'ESC' key</a:t>
            </a:r>
            <a:endParaRPr lang="en-US" sz="2000" spc="-1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  <a:cs typeface="Calibri"/>
              </a:rPr>
              <a:t>Result: Menu appears on the screen</a:t>
            </a:r>
            <a:endParaRPr lang="en-US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FCB30-F36B-58BA-343E-4A517BDE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73147"/>
            <a:ext cx="5040000" cy="5306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597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  Quitting</a:t>
            </a:r>
            <a:endParaRPr lang="en-GB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Action: Player selects the "Save and Quit“ / “Main Menu” option.</a:t>
            </a:r>
            <a:endParaRPr lang="en-US" sz="2000" spc="-1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Result: Current chess game ends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6F52C-A2A2-BAB2-6AF4-7B574268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890671"/>
            <a:ext cx="5040000" cy="5071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2091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</a:t>
            </a:r>
            <a:r>
              <a:rPr lang="en-US" spc="-1">
                <a:solidFill>
                  <a:srgbClr val="000000"/>
                </a:solidFill>
                <a:latin typeface="Calibri Light"/>
                <a:ea typeface="DejaVu Sans"/>
              </a:rPr>
              <a:t>3.2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  Quitting</a:t>
            </a:r>
            <a:endParaRPr lang="en-GB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 dirty="0">
                <a:latin typeface="Calibri"/>
                <a:cs typeface="Calibri"/>
              </a:rPr>
              <a:t>Final State: User is returned to the main menu</a:t>
            </a:r>
            <a:endParaRPr lang="en-US" dirty="0"/>
          </a:p>
        </p:txBody>
      </p:sp>
      <p:sp>
        <p:nvSpPr>
          <p:cNvPr id="121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1FA1A9C-264F-43EC-CFC3-477610AC454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72400" y="880920"/>
            <a:ext cx="5040000" cy="5040000"/>
          </a:xfrm>
          <a:prstGeom prst="rect">
            <a:avLst/>
          </a:prstGeom>
          <a:ln w="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382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2: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Continuing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Action: Select “Load old game” 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Result: Opens the file explorer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16AC38-07BE-D479-A96F-2801B79EB21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94640" y="906480"/>
            <a:ext cx="5040000" cy="5040000"/>
          </a:xfrm>
          <a:prstGeom prst="rect">
            <a:avLst/>
          </a:prstGeom>
          <a:ln w="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046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2: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Continuing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Action: Select a file to load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Result: Chosen file loads onto the board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0AF57-09AA-735A-EB69-7D2BF6B54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40" y="893863"/>
            <a:ext cx="5040000" cy="5065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576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Continuing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Final State: Chosen files is loaded onto the board from the last played move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62524-B8FE-C667-6D42-B913187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773147"/>
            <a:ext cx="5040000" cy="5306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75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Replaying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Action: Select “Load old game” 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Result: Opens the file explorer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4BC783-BDB3-4107-77E1-294C27077A8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94640" y="906480"/>
            <a:ext cx="5040000" cy="5040000"/>
          </a:xfrm>
          <a:prstGeom prst="rect">
            <a:avLst/>
          </a:prstGeom>
          <a:ln w="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42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350388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Use Case 1.2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9"/>
          <p:cNvSpPr/>
          <p:nvPr/>
        </p:nvSpPr>
        <p:spPr>
          <a:xfrm>
            <a:off x="649080" y="2251440"/>
            <a:ext cx="3503880" cy="378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3: 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</a:rPr>
              <a:t>Replaying a saved game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Action: Select a file to load</a:t>
            </a: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spc="-1">
              <a:latin typeface="Calibri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000" spc="-1">
                <a:latin typeface="Calibri"/>
              </a:rPr>
              <a:t>Result: Chosen file loads onto the board from the initial state of the game</a:t>
            </a:r>
          </a:p>
        </p:txBody>
      </p:sp>
      <p:sp>
        <p:nvSpPr>
          <p:cNvPr id="86" name="Rectangle 14"/>
          <p:cNvSpPr/>
          <p:nvPr/>
        </p:nvSpPr>
        <p:spPr>
          <a:xfrm>
            <a:off x="4638960" y="0"/>
            <a:ext cx="7551360" cy="68565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ounded Rectangle 9"/>
          <p:cNvSpPr/>
          <p:nvPr/>
        </p:nvSpPr>
        <p:spPr>
          <a:xfrm>
            <a:off x="5123520" y="557640"/>
            <a:ext cx="6582600" cy="57376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240" dist="19080" dir="5400000" algn="t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5986A-0336-FB7E-E0A4-0F35AF4D3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40" y="893863"/>
            <a:ext cx="5040000" cy="5065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591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e0734ec9-71fa-46b0-8f44-5c32732960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29E77B7F6AA4EB0C992A37E9C25D7" ma:contentTypeVersion="6" ma:contentTypeDescription="Create a new document." ma:contentTypeScope="" ma:versionID="bf63df5055858b44d818af5a95f5322f">
  <xsd:schema xmlns:xsd="http://www.w3.org/2001/XMLSchema" xmlns:xs="http://www.w3.org/2001/XMLSchema" xmlns:p="http://schemas.microsoft.com/office/2006/metadata/properties" xmlns:ns3="16688315-af77-457b-9564-233716fb3454" xmlns:ns4="ae1f6c86-075b-4a3a-b8cc-e354761b8424" targetNamespace="http://schemas.microsoft.com/office/2006/metadata/properties" ma:root="true" ma:fieldsID="fb995851a661a2a59201675bc1684d71" ns3:_="" ns4:_="">
    <xsd:import namespace="16688315-af77-457b-9564-233716fb3454"/>
    <xsd:import namespace="ae1f6c86-075b-4a3a-b8cc-e354761b84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88315-af77-457b-9564-233716fb34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1f6c86-075b-4a3a-b8cc-e354761b842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688315-af77-457b-9564-233716fb345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4A0CC4-AA9F-4E39-B3C1-6A84C362FA7A}">
  <ds:schemaRefs>
    <ds:schemaRef ds:uri="16688315-af77-457b-9564-233716fb3454"/>
    <ds:schemaRef ds:uri="ae1f6c86-075b-4a3a-b8cc-e354761b84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8D1BB7-8CB7-45E5-8018-44D9694C8FF7}">
  <ds:schemaRefs>
    <ds:schemaRef ds:uri="16688315-af77-457b-9564-233716fb3454"/>
    <ds:schemaRef ds:uri="ae1f6c86-075b-4a3a-b8cc-e354761b842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51A512-3811-435E-8B6B-6AE66AF295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1851</Words>
  <Application>Microsoft Office PowerPoint</Application>
  <PresentationFormat>Widescreen</PresentationFormat>
  <Paragraphs>309</Paragraphs>
  <Slides>45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UI Presentation</vt:lpstr>
      <vt:lpstr>Use Case 1.1</vt:lpstr>
      <vt:lpstr>Use Case 1.1</vt:lpstr>
      <vt:lpstr>Use Case 1.1</vt:lpstr>
      <vt:lpstr>Use Case 1.2</vt:lpstr>
      <vt:lpstr>Use Case 1.2</vt:lpstr>
      <vt:lpstr>Use Case 1.2</vt:lpstr>
      <vt:lpstr>Use Case 1.2</vt:lpstr>
      <vt:lpstr>Use Case 1.2</vt:lpstr>
      <vt:lpstr>Use Case 1.2</vt:lpstr>
      <vt:lpstr>Use Case 1.2</vt:lpstr>
      <vt:lpstr>Use Case 1.3</vt:lpstr>
      <vt:lpstr>Use Case 1.3</vt:lpstr>
      <vt:lpstr>Use Case 2.1</vt:lpstr>
      <vt:lpstr>Use Case 2.1</vt:lpstr>
      <vt:lpstr>Use Case 2.2.1</vt:lpstr>
      <vt:lpstr>Use Case 2.2.1</vt:lpstr>
      <vt:lpstr>Use Case 2.2.2</vt:lpstr>
      <vt:lpstr>Use Case 2.2.2</vt:lpstr>
      <vt:lpstr>Use Case 2.2.3</vt:lpstr>
      <vt:lpstr>Use Case 2.2.3</vt:lpstr>
      <vt:lpstr>Use Case 2.2.3</vt:lpstr>
      <vt:lpstr>Use Case 2.2.4</vt:lpstr>
      <vt:lpstr>Use Case 2.2.4</vt:lpstr>
      <vt:lpstr>Use Case 2.2.4</vt:lpstr>
      <vt:lpstr>Use Case 2.2.5</vt:lpstr>
      <vt:lpstr>Use Case 2.2.5</vt:lpstr>
      <vt:lpstr>Use Case 2.2.6</vt:lpstr>
      <vt:lpstr>Use Case 2.2.6</vt:lpstr>
      <vt:lpstr>Use Case 2.2.6</vt:lpstr>
      <vt:lpstr>Use Case 3.1</vt:lpstr>
      <vt:lpstr>Use Case 3.1</vt:lpstr>
      <vt:lpstr>Use Case 3.1</vt:lpstr>
      <vt:lpstr>Use Case 3.1</vt:lpstr>
      <vt:lpstr>Use Case 3.1</vt:lpstr>
      <vt:lpstr>Use Case 3.1</vt:lpstr>
      <vt:lpstr>Use Case 3.1</vt:lpstr>
      <vt:lpstr>Use Case 3.1</vt:lpstr>
      <vt:lpstr>Use Case 3.1</vt:lpstr>
      <vt:lpstr>Use Case 3.1</vt:lpstr>
      <vt:lpstr>Use Case 3.1</vt:lpstr>
      <vt:lpstr>Use Case 3.1</vt:lpstr>
      <vt:lpstr>Use Case 3.2</vt:lpstr>
      <vt:lpstr>Use Case 3.2</vt:lpstr>
      <vt:lpstr>Use Case 3.2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Point UI Prototype</dc:title>
  <dc:subject/>
  <dc:creator>James Owen [jco3]</dc:creator>
  <dc:description/>
  <cp:lastModifiedBy>Dustin Baker</cp:lastModifiedBy>
  <cp:revision>36</cp:revision>
  <dcterms:created xsi:type="dcterms:W3CDTF">2023-02-20T13:42:22Z</dcterms:created>
  <dcterms:modified xsi:type="dcterms:W3CDTF">2023-05-07T16:02:13Z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dfecbd-fc97-4e8a-a9cd-19ed496c406e_ActionId">
    <vt:lpwstr>089c2497-eeaf-4473-a2f6-f2156ec72b4d</vt:lpwstr>
  </property>
  <property fmtid="{D5CDD505-2E9C-101B-9397-08002B2CF9AE}" pid="3" name="MSIP_Label_f2dfecbd-fc97-4e8a-a9cd-19ed496c406e_ContentBits">
    <vt:lpwstr>0</vt:lpwstr>
  </property>
  <property fmtid="{D5CDD505-2E9C-101B-9397-08002B2CF9AE}" pid="4" name="MSIP_Label_f2dfecbd-fc97-4e8a-a9cd-19ed496c406e_Enabled">
    <vt:lpwstr>true</vt:lpwstr>
  </property>
  <property fmtid="{D5CDD505-2E9C-101B-9397-08002B2CF9AE}" pid="5" name="MSIP_Label_f2dfecbd-fc97-4e8a-a9cd-19ed496c406e_Method">
    <vt:lpwstr>Standard</vt:lpwstr>
  </property>
  <property fmtid="{D5CDD505-2E9C-101B-9397-08002B2CF9AE}" pid="6" name="MSIP_Label_f2dfecbd-fc97-4e8a-a9cd-19ed496c406e_Name">
    <vt:lpwstr>defa4170-0d19-0005-0004-bc88714345d2</vt:lpwstr>
  </property>
  <property fmtid="{D5CDD505-2E9C-101B-9397-08002B2CF9AE}" pid="7" name="MSIP_Label_f2dfecbd-fc97-4e8a-a9cd-19ed496c406e_SetDate">
    <vt:lpwstr>2023-02-20T13:42:22Z</vt:lpwstr>
  </property>
  <property fmtid="{D5CDD505-2E9C-101B-9397-08002B2CF9AE}" pid="8" name="MSIP_Label_f2dfecbd-fc97-4e8a-a9cd-19ed496c406e_SiteId">
    <vt:lpwstr>d47b090e-3f5a-4ca0-84d0-9f89d269f175</vt:lpwstr>
  </property>
  <property fmtid="{D5CDD505-2E9C-101B-9397-08002B2CF9AE}" pid="9" name="PresentationFormat">
    <vt:lpwstr>Widescreen</vt:lpwstr>
  </property>
  <property fmtid="{D5CDD505-2E9C-101B-9397-08002B2CF9AE}" pid="10" name="Slides">
    <vt:i4>13</vt:i4>
  </property>
  <property fmtid="{D5CDD505-2E9C-101B-9397-08002B2CF9AE}" pid="11" name="ContentTypeId">
    <vt:lpwstr>0x01010000C29E77B7F6AA4EB0C992A37E9C25D7</vt:lpwstr>
  </property>
</Properties>
</file>